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74" r:id="rId3"/>
    <p:sldId id="273" r:id="rId4"/>
    <p:sldId id="258" r:id="rId5"/>
    <p:sldId id="277" r:id="rId6"/>
    <p:sldId id="259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6" r:id="rId16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好 修仁" initials="三好" lastIdx="4" clrIdx="0">
    <p:extLst>
      <p:ext uri="{19B8F6BF-5375-455C-9EA6-DF929625EA0E}">
        <p15:presenceInfo xmlns:p15="http://schemas.microsoft.com/office/powerpoint/2012/main" userId="a59d0d8c745abb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B1E9F-53C8-4731-AF56-99BEC0A4DD36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A67C7-1149-46A9-9853-FDF3C4252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912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49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79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77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99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97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64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8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19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28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32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04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F3E5-EA6F-484A-A68A-90F3CFC3D958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A6BE-1BF3-4541-AD86-CEA4F2B39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6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松山大学温山会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800" dirty="0" smtClean="0"/>
              <a:t>第</a:t>
            </a:r>
            <a:r>
              <a:rPr lang="en-US" altLang="ja-JP" sz="4800" dirty="0" smtClean="0"/>
              <a:t>65</a:t>
            </a:r>
            <a:r>
              <a:rPr lang="ja-JP" altLang="en-US" sz="4800" dirty="0" smtClean="0"/>
              <a:t>回広島支部総会・懇親会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「</a:t>
            </a:r>
            <a:r>
              <a:rPr lang="ja-JP" altLang="en-US" sz="4000" dirty="0" smtClean="0">
                <a:solidFill>
                  <a:srgbClr val="FF0000"/>
                </a:solidFill>
              </a:rPr>
              <a:t>つなぐ広島支部</a:t>
            </a:r>
            <a:r>
              <a:rPr lang="ja-JP" altLang="en-US" sz="4000" dirty="0" smtClean="0"/>
              <a:t>」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sz="3200" dirty="0" smtClean="0"/>
              <a:t>令和</a:t>
            </a:r>
            <a:r>
              <a:rPr lang="en-US" altLang="ja-JP" sz="3200" dirty="0" smtClean="0"/>
              <a:t>5</a:t>
            </a:r>
            <a:r>
              <a:rPr lang="ja-JP" altLang="en-US" sz="3200" dirty="0" smtClean="0"/>
              <a:t>年</a:t>
            </a:r>
            <a:r>
              <a:rPr lang="en-US" altLang="ja-JP" sz="3200" dirty="0" smtClean="0"/>
              <a:t>9</a:t>
            </a:r>
            <a:r>
              <a:rPr lang="ja-JP" altLang="en-US" sz="3200" dirty="0" smtClean="0"/>
              <a:t>月</a:t>
            </a:r>
            <a:r>
              <a:rPr lang="en-US" altLang="ja-JP" sz="3200" dirty="0"/>
              <a:t>6</a:t>
            </a:r>
            <a:r>
              <a:rPr lang="ja-JP" altLang="en-US" sz="3200" dirty="0" smtClean="0"/>
              <a:t>日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ホテルメルパルク</a:t>
            </a:r>
            <a:r>
              <a:rPr kumimoji="1" lang="en-US" altLang="ja-JP" sz="3200" dirty="0" smtClean="0"/>
              <a:t>Hiroshima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0" y="728630"/>
            <a:ext cx="1546827" cy="15875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80" y="666392"/>
            <a:ext cx="1500904" cy="15880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3" y="3602038"/>
            <a:ext cx="1449401" cy="146282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76" y="3509963"/>
            <a:ext cx="1480808" cy="151218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24000" y="5349875"/>
            <a:ext cx="93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＜注記＞　　</a:t>
            </a:r>
            <a:r>
              <a:rPr kumimoji="1" lang="ja-JP" altLang="en-US" sz="2400" b="1" u="sng" dirty="0" smtClean="0">
                <a:solidFill>
                  <a:srgbClr val="7030A0"/>
                </a:solidFill>
              </a:rPr>
              <a:t>この資料は、後日松山大学温山会</a:t>
            </a:r>
            <a:r>
              <a:rPr kumimoji="1" lang="en-US" altLang="ja-JP" sz="2400" b="1" u="sng" dirty="0" smtClean="0">
                <a:solidFill>
                  <a:srgbClr val="7030A0"/>
                </a:solidFill>
              </a:rPr>
              <a:t>HP</a:t>
            </a:r>
            <a:r>
              <a:rPr kumimoji="1" lang="ja-JP" altLang="en-US" sz="2400" b="1" u="sng" dirty="0" smtClean="0">
                <a:solidFill>
                  <a:srgbClr val="7030A0"/>
                </a:solidFill>
              </a:rPr>
              <a:t>にアップ致します。</a:t>
            </a:r>
            <a:endParaRPr kumimoji="1" lang="ja-JP" altLang="en-US" sz="24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290" y="5220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令和</a:t>
            </a:r>
            <a:r>
              <a:rPr lang="en-US" altLang="ja-JP" dirty="0"/>
              <a:t>3</a:t>
            </a:r>
            <a:r>
              <a:rPr lang="ja-JP" altLang="en-US" dirty="0" smtClean="0"/>
              <a:t>年度　広島支部会計報告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49279"/>
              </p:ext>
            </p:extLst>
          </p:nvPr>
        </p:nvGraphicFramePr>
        <p:xfrm>
          <a:off x="722290" y="2701388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372"/>
                <a:gridCol w="2116428"/>
                <a:gridCol w="3048000"/>
                <a:gridCol w="2209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収入の部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支出の部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前期繰越金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458,460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運営費（郵便・ハガキ）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50,000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本部からの補助金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50,000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慶弔費（秋川温山会会長）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23,144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預金利息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支払い手数料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1,100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次期繰越金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434,220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収入合計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508,464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508,464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133341" y="2009104"/>
            <a:ext cx="677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自　令和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月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日　～　至　令和</a:t>
            </a:r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月</a:t>
            </a:r>
            <a:r>
              <a:rPr kumimoji="1" lang="en-US" altLang="ja-JP" sz="2400" dirty="0" smtClean="0"/>
              <a:t>31</a:t>
            </a:r>
            <a:r>
              <a:rPr kumimoji="1" lang="ja-JP" altLang="en-US" sz="2400" dirty="0" smtClean="0"/>
              <a:t>日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23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令和</a:t>
            </a:r>
            <a:r>
              <a:rPr lang="en-US" altLang="ja-JP" dirty="0"/>
              <a:t>3</a:t>
            </a:r>
            <a:r>
              <a:rPr kumimoji="1" lang="ja-JP" altLang="en-US" dirty="0" smtClean="0"/>
              <a:t>年度　監査報告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n-US" altLang="ja-JP" sz="2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600" dirty="0" smtClean="0">
                <a:solidFill>
                  <a:prstClr val="black"/>
                </a:solidFill>
              </a:rPr>
              <a:t>令和</a:t>
            </a:r>
            <a:r>
              <a:rPr lang="en-US" altLang="ja-JP" sz="2600" dirty="0">
                <a:solidFill>
                  <a:prstClr val="black"/>
                </a:solidFill>
              </a:rPr>
              <a:t>4</a:t>
            </a:r>
            <a:r>
              <a:rPr lang="ja-JP" altLang="en-US" sz="2600" dirty="0" smtClean="0">
                <a:solidFill>
                  <a:prstClr val="black"/>
                </a:solidFill>
              </a:rPr>
              <a:t>年</a:t>
            </a:r>
            <a:r>
              <a:rPr lang="en-US" altLang="ja-JP" sz="2600" dirty="0">
                <a:solidFill>
                  <a:prstClr val="black"/>
                </a:solidFill>
              </a:rPr>
              <a:t>4</a:t>
            </a:r>
            <a:r>
              <a:rPr lang="ja-JP" altLang="en-US" sz="2600" dirty="0" smtClean="0">
                <a:solidFill>
                  <a:prstClr val="black"/>
                </a:solidFill>
              </a:rPr>
              <a:t>月</a:t>
            </a:r>
            <a:r>
              <a:rPr lang="en-US" altLang="ja-JP" sz="2600" dirty="0" smtClean="0">
                <a:solidFill>
                  <a:prstClr val="black"/>
                </a:solidFill>
              </a:rPr>
              <a:t>17</a:t>
            </a:r>
            <a:r>
              <a:rPr lang="ja-JP" altLang="en-US" sz="2600" dirty="0" smtClean="0">
                <a:solidFill>
                  <a:prstClr val="black"/>
                </a:solidFill>
              </a:rPr>
              <a:t>日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600" dirty="0">
              <a:solidFill>
                <a:prstClr val="black"/>
              </a:solidFill>
            </a:endParaRPr>
          </a:p>
          <a:p>
            <a:pPr lvl="0"/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ja-JP" altLang="en-US" sz="3700" dirty="0">
                <a:solidFill>
                  <a:prstClr val="black"/>
                </a:solidFill>
              </a:rPr>
              <a:t>適正に処理されている事を、確認致しました。</a:t>
            </a:r>
            <a:endParaRPr lang="en-US" altLang="ja-JP" sz="37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600" dirty="0">
                <a:solidFill>
                  <a:prstClr val="black"/>
                </a:solidFill>
              </a:rPr>
              <a:t>　　　　　　　　　　　　　　監事　岩元征一　　印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600" dirty="0">
                <a:solidFill>
                  <a:prstClr val="black"/>
                </a:solidFill>
              </a:rPr>
              <a:t>　　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7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令和</a:t>
            </a:r>
            <a:r>
              <a:rPr lang="en-US" altLang="ja-JP" dirty="0"/>
              <a:t>4</a:t>
            </a:r>
            <a:r>
              <a:rPr kumimoji="1" lang="ja-JP" altLang="en-US" dirty="0" smtClean="0"/>
              <a:t>年度　広島支部会計</a:t>
            </a:r>
            <a:r>
              <a:rPr kumimoji="1" lang="ja-JP" altLang="en-US" dirty="0" smtClean="0"/>
              <a:t>報告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967718"/>
              </p:ext>
            </p:extLst>
          </p:nvPr>
        </p:nvGraphicFramePr>
        <p:xfrm>
          <a:off x="838200" y="297184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収入の部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支出の部</a:t>
                      </a:r>
                      <a:endParaRPr kumimoji="1" lang="en-US" altLang="ja-JP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前期繰越金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434,220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運営費（郵便・ハガキ）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50,000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預金利息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振込手数料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220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次期繰越金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354,003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収入合計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434,223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支出合計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434,223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004552" y="1961934"/>
            <a:ext cx="94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自　令和</a:t>
            </a:r>
            <a:r>
              <a:rPr lang="en-US" altLang="ja-JP" dirty="0" smtClean="0"/>
              <a:t>4</a:t>
            </a:r>
            <a:r>
              <a:rPr lang="ja-JP" altLang="en-US" dirty="0" smtClean="0"/>
              <a:t>年</a:t>
            </a:r>
            <a:r>
              <a:rPr lang="en-US" altLang="ja-JP" dirty="0" smtClean="0"/>
              <a:t>4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　～　至　令和</a:t>
            </a:r>
            <a:r>
              <a:rPr lang="en-US" altLang="ja-JP" dirty="0" smtClean="0"/>
              <a:t>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</a:t>
            </a:r>
            <a:r>
              <a:rPr lang="en-US" altLang="ja-JP" dirty="0" smtClean="0"/>
              <a:t>31</a:t>
            </a:r>
            <a:r>
              <a:rPr lang="ja-JP" altLang="en-US" dirty="0" smtClean="0"/>
              <a:t>日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231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令和</a:t>
            </a:r>
            <a:r>
              <a:rPr lang="en-US" altLang="ja-JP" dirty="0"/>
              <a:t>4</a:t>
            </a:r>
            <a:r>
              <a:rPr kumimoji="1" lang="ja-JP" altLang="en-US" dirty="0" smtClean="0"/>
              <a:t>年度　</a:t>
            </a:r>
            <a:r>
              <a:rPr kumimoji="1" lang="ja-JP" altLang="en-US" dirty="0" smtClean="0"/>
              <a:t>監査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ja-JP" altLang="en-US" sz="2400" dirty="0" smtClean="0">
                <a:solidFill>
                  <a:prstClr val="black"/>
                </a:solidFill>
              </a:rPr>
              <a:t>令和</a:t>
            </a:r>
            <a:r>
              <a:rPr lang="en-US" altLang="ja-JP" sz="2400" dirty="0">
                <a:solidFill>
                  <a:prstClr val="black"/>
                </a:solidFill>
              </a:rPr>
              <a:t>5</a:t>
            </a:r>
            <a:r>
              <a:rPr lang="ja-JP" altLang="en-US" sz="2400" dirty="0" smtClean="0">
                <a:solidFill>
                  <a:prstClr val="black"/>
                </a:solidFill>
              </a:rPr>
              <a:t>年</a:t>
            </a:r>
            <a:r>
              <a:rPr lang="en-US" altLang="ja-JP" sz="2400" dirty="0" smtClean="0">
                <a:solidFill>
                  <a:prstClr val="black"/>
                </a:solidFill>
              </a:rPr>
              <a:t>4</a:t>
            </a:r>
            <a:r>
              <a:rPr lang="ja-JP" altLang="en-US" sz="2400" dirty="0" smtClean="0">
                <a:solidFill>
                  <a:prstClr val="black"/>
                </a:solidFill>
              </a:rPr>
              <a:t>月</a:t>
            </a:r>
            <a:r>
              <a:rPr lang="en-US" altLang="ja-JP" sz="2400" dirty="0">
                <a:solidFill>
                  <a:prstClr val="black"/>
                </a:solidFill>
              </a:rPr>
              <a:t>30</a:t>
            </a:r>
            <a:r>
              <a:rPr lang="ja-JP" altLang="en-US" sz="2400" dirty="0" smtClean="0">
                <a:solidFill>
                  <a:prstClr val="black"/>
                </a:solidFill>
              </a:rPr>
              <a:t>日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endParaRPr lang="en-US" altLang="ja-JP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3400" dirty="0">
                <a:solidFill>
                  <a:prstClr val="black"/>
                </a:solidFill>
              </a:rPr>
              <a:t>適正に処理されている事を、確認致しました。</a:t>
            </a:r>
            <a:endParaRPr lang="en-US" altLang="ja-JP" sz="3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400" dirty="0">
                <a:solidFill>
                  <a:prstClr val="black"/>
                </a:solidFill>
              </a:rPr>
              <a:t>　　　　　　　　　　　　　　監事　岩元征一　　印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400" dirty="0">
                <a:solidFill>
                  <a:prstClr val="black"/>
                </a:solidFill>
              </a:rPr>
              <a:t>　　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95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B050"/>
                </a:solidFill>
              </a:rPr>
              <a:t>第</a:t>
            </a:r>
            <a:r>
              <a:rPr kumimoji="1" lang="en-US" altLang="ja-JP" dirty="0" smtClean="0">
                <a:solidFill>
                  <a:srgbClr val="00B050"/>
                </a:solidFill>
              </a:rPr>
              <a:t>81</a:t>
            </a:r>
            <a:r>
              <a:rPr kumimoji="1" lang="ja-JP" altLang="en-US" dirty="0" smtClean="0">
                <a:solidFill>
                  <a:srgbClr val="00B050"/>
                </a:solidFill>
              </a:rPr>
              <a:t>回　広島支部ゴルフコンペのお知らせ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＜コンペの内容＞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期日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令和</a:t>
            </a:r>
            <a:r>
              <a:rPr kumimoji="1" lang="en-US" altLang="ja-JP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dirty="0" smtClean="0">
                <a:solidFill>
                  <a:srgbClr val="FF0000"/>
                </a:solidFill>
              </a:rPr>
              <a:t>年</a:t>
            </a:r>
            <a:r>
              <a:rPr kumimoji="1" lang="en-US" altLang="ja-JP" dirty="0" smtClean="0">
                <a:solidFill>
                  <a:srgbClr val="FF0000"/>
                </a:solidFill>
              </a:rPr>
              <a:t>11</a:t>
            </a:r>
            <a:r>
              <a:rPr kumimoji="1" lang="ja-JP" altLang="en-US" dirty="0" smtClean="0">
                <a:solidFill>
                  <a:srgbClr val="FF0000"/>
                </a:solidFill>
              </a:rPr>
              <a:t>月</a:t>
            </a:r>
            <a:r>
              <a:rPr kumimoji="1" lang="en-US" altLang="ja-JP" dirty="0" smtClean="0">
                <a:solidFill>
                  <a:srgbClr val="FF0000"/>
                </a:solidFill>
              </a:rPr>
              <a:t>3</a:t>
            </a:r>
            <a:r>
              <a:rPr kumimoji="1" lang="ja-JP" altLang="en-US" dirty="0" smtClean="0">
                <a:solidFill>
                  <a:srgbClr val="FF0000"/>
                </a:solidFill>
              </a:rPr>
              <a:t>日（祝）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時間　</a:t>
            </a:r>
            <a:r>
              <a:rPr lang="en-US" altLang="ja-JP" dirty="0" smtClean="0"/>
              <a:t>8</a:t>
            </a:r>
            <a:r>
              <a:rPr lang="ja-JP" altLang="en-US" dirty="0" smtClean="0"/>
              <a:t>時</a:t>
            </a:r>
            <a:r>
              <a:rPr lang="en-US" altLang="ja-JP" dirty="0" smtClean="0"/>
              <a:t>30</a:t>
            </a:r>
            <a:r>
              <a:rPr lang="ja-JP" altLang="en-US" dirty="0" smtClean="0"/>
              <a:t>分集合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場所　</a:t>
            </a:r>
            <a:r>
              <a:rPr kumimoji="1" lang="ja-JP" altLang="en-US" dirty="0" smtClean="0">
                <a:solidFill>
                  <a:srgbClr val="00B0F0"/>
                </a:solidFill>
              </a:rPr>
              <a:t>広島</a:t>
            </a:r>
            <a:r>
              <a:rPr lang="ja-JP" altLang="en-US" dirty="0">
                <a:solidFill>
                  <a:srgbClr val="00B0F0"/>
                </a:solidFill>
              </a:rPr>
              <a:t>佐伯カントリー俱楽部</a:t>
            </a:r>
            <a:endParaRPr kumimoji="1" lang="en-US" altLang="ja-JP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00B0F0"/>
                </a:solidFill>
              </a:rPr>
              <a:t>　　　　権現コース　</a:t>
            </a:r>
            <a:endParaRPr lang="en-US" altLang="ja-JP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00B0F0"/>
                </a:solidFill>
              </a:rPr>
              <a:t>　　　　</a:t>
            </a:r>
            <a:r>
              <a:rPr kumimoji="1" lang="en-US" altLang="ja-JP" dirty="0" smtClean="0">
                <a:solidFill>
                  <a:srgbClr val="00B0F0"/>
                </a:solidFill>
              </a:rPr>
              <a:t>Out</a:t>
            </a:r>
            <a:r>
              <a:rPr kumimoji="1" lang="ja-JP" altLang="en-US" dirty="0" smtClean="0">
                <a:solidFill>
                  <a:srgbClr val="00B0F0"/>
                </a:solidFill>
              </a:rPr>
              <a:t>　</a:t>
            </a:r>
            <a:r>
              <a:rPr kumimoji="1" lang="en-US" altLang="ja-JP" dirty="0" smtClean="0">
                <a:solidFill>
                  <a:srgbClr val="00B0F0"/>
                </a:solidFill>
              </a:rPr>
              <a:t>09</a:t>
            </a:r>
            <a:r>
              <a:rPr kumimoji="1" lang="ja-JP" altLang="en-US" dirty="0" smtClean="0">
                <a:solidFill>
                  <a:srgbClr val="00B0F0"/>
                </a:solidFill>
              </a:rPr>
              <a:t>：</a:t>
            </a:r>
            <a:r>
              <a:rPr kumimoji="1" lang="en-US" altLang="ja-JP" dirty="0" smtClean="0">
                <a:solidFill>
                  <a:srgbClr val="00B0F0"/>
                </a:solidFill>
              </a:rPr>
              <a:t>03</a:t>
            </a:r>
            <a:r>
              <a:rPr kumimoji="1" lang="ja-JP" altLang="en-US" dirty="0" smtClean="0">
                <a:solidFill>
                  <a:srgbClr val="00B0F0"/>
                </a:solidFill>
              </a:rPr>
              <a:t>スタート</a:t>
            </a:r>
            <a:endParaRPr kumimoji="1" lang="en-US" altLang="ja-JP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B0F0"/>
                </a:solidFill>
              </a:rPr>
              <a:t>　　　　</a:t>
            </a:r>
            <a:r>
              <a:rPr lang="en-US" altLang="ja-JP" dirty="0" smtClean="0">
                <a:solidFill>
                  <a:srgbClr val="00B0F0"/>
                </a:solidFill>
              </a:rPr>
              <a:t>W</a:t>
            </a:r>
            <a:r>
              <a:rPr lang="ja-JP" altLang="en-US" dirty="0" smtClean="0">
                <a:solidFill>
                  <a:srgbClr val="00B0F0"/>
                </a:solidFill>
              </a:rPr>
              <a:t>　</a:t>
            </a:r>
            <a:r>
              <a:rPr lang="ja-JP" altLang="en-US" dirty="0" err="1" smtClean="0">
                <a:solidFill>
                  <a:srgbClr val="00B0F0"/>
                </a:solidFill>
              </a:rPr>
              <a:t>ぺ</a:t>
            </a:r>
            <a:r>
              <a:rPr lang="ja-JP" altLang="en-US" dirty="0" smtClean="0">
                <a:solidFill>
                  <a:srgbClr val="00B0F0"/>
                </a:solidFill>
              </a:rPr>
              <a:t>リア方式</a:t>
            </a:r>
            <a:endParaRPr lang="en-US" altLang="ja-JP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幹事　三浦辰美（昭和</a:t>
            </a:r>
            <a:r>
              <a:rPr kumimoji="1" lang="en-US" altLang="ja-JP" dirty="0" smtClean="0"/>
              <a:t>45</a:t>
            </a:r>
            <a:r>
              <a:rPr kumimoji="1" lang="ja-JP" altLang="en-US" dirty="0" smtClean="0"/>
              <a:t>年卒）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＜問い合わせ等＞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以前</a:t>
            </a:r>
            <a:r>
              <a:rPr lang="ja-JP" altLang="en-US" dirty="0" smtClean="0"/>
              <a:t>ご参加頂いた方には、広島佐伯カントリー俱楽部よりハガキにてご案内します。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お問合せは、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広島佐伯カントリー俱楽部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Tel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0829</a:t>
            </a:r>
            <a:r>
              <a:rPr lang="ja-JP" altLang="en-US" dirty="0" smtClean="0"/>
              <a:t>　</a:t>
            </a:r>
            <a:r>
              <a:rPr lang="en-US" altLang="ja-JP" dirty="0" smtClean="0"/>
              <a:t>74-1151</a:t>
            </a:r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谷岡様まで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598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0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65</a:t>
            </a:r>
            <a:r>
              <a:rPr kumimoji="1" lang="ja-JP" altLang="en-US" dirty="0" smtClean="0"/>
              <a:t>回広島支部総会・懇親会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310166" y="1652051"/>
            <a:ext cx="5181600" cy="4524912"/>
          </a:xfrm>
          <a:ln w="28575">
            <a:solidFill>
              <a:schemeClr val="tx1"/>
            </a:solidFill>
            <a:prstDash val="solid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kumimoji="1" lang="en-US" altLang="ja-JP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kumimoji="1" lang="ja-JP" altLang="en-US" b="1" u="sng" dirty="0" smtClean="0">
                <a:solidFill>
                  <a:srgbClr val="00B0F0"/>
                </a:solidFill>
              </a:rPr>
              <a:t>総会プログラム</a:t>
            </a:r>
            <a:endParaRPr kumimoji="1" lang="en-US" altLang="ja-JP" b="1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ja-JP" altLang="en-US" sz="2000" b="1" dirty="0" smtClean="0"/>
              <a:t>ご挨拶　　　　　　　　　　　　　　　　　</a:t>
            </a:r>
            <a:r>
              <a:rPr lang="ja-JP" altLang="en-US" sz="1500" b="1" dirty="0" smtClean="0"/>
              <a:t>（三好支部長）</a:t>
            </a:r>
            <a:endParaRPr lang="en-US" altLang="ja-JP" sz="2000" b="1" dirty="0" smtClean="0"/>
          </a:p>
          <a:p>
            <a:pPr marL="0" indent="0">
              <a:buNone/>
            </a:pPr>
            <a:r>
              <a:rPr kumimoji="1" lang="ja-JP" altLang="en-US" sz="2000" b="1" dirty="0"/>
              <a:t>神森</a:t>
            </a:r>
            <a:r>
              <a:rPr kumimoji="1" lang="ja-JP" altLang="en-US" sz="2000" b="1" dirty="0" smtClean="0"/>
              <a:t>先生を偲んで　　　　　　　　　　</a:t>
            </a:r>
            <a:r>
              <a:rPr kumimoji="1" lang="ja-JP" altLang="en-US" sz="1500" b="1" dirty="0" smtClean="0"/>
              <a:t>（三好支部長）</a:t>
            </a:r>
            <a:endParaRPr kumimoji="1" lang="en-US" altLang="ja-JP" sz="2000" b="1" dirty="0" smtClean="0"/>
          </a:p>
          <a:p>
            <a:pPr marL="0" indent="0">
              <a:buNone/>
            </a:pPr>
            <a:r>
              <a:rPr lang="ja-JP" altLang="en-US" sz="2000" b="1" dirty="0" smtClean="0"/>
              <a:t>会計報告　　　　　　　　　　　　　　    </a:t>
            </a:r>
            <a:r>
              <a:rPr lang="ja-JP" altLang="en-US" sz="1500" b="1" dirty="0" smtClean="0"/>
              <a:t>（代行　菊池理事）</a:t>
            </a:r>
            <a:endParaRPr lang="en-US" altLang="ja-JP" sz="1500" b="1" dirty="0" smtClean="0"/>
          </a:p>
          <a:p>
            <a:pPr marL="0" indent="0">
              <a:buNone/>
            </a:pPr>
            <a:r>
              <a:rPr kumimoji="1" lang="ja-JP" altLang="en-US" sz="2000" b="1" dirty="0" smtClean="0"/>
              <a:t>監査報告　　　　　　　　　　　　　　 　</a:t>
            </a:r>
            <a:r>
              <a:rPr kumimoji="1" lang="ja-JP" altLang="en-US" sz="1500" b="1" dirty="0" smtClean="0"/>
              <a:t>（岩元監事）</a:t>
            </a:r>
            <a:endParaRPr kumimoji="1" lang="en-US" altLang="ja-JP" sz="2000" b="1" dirty="0" smtClean="0"/>
          </a:p>
          <a:p>
            <a:pPr marL="0" indent="0">
              <a:buNone/>
            </a:pPr>
            <a:r>
              <a:rPr lang="ja-JP" altLang="en-US" sz="2000" b="1" dirty="0" smtClean="0"/>
              <a:t>ご挨拶</a:t>
            </a:r>
            <a:endParaRPr lang="en-US" altLang="ja-JP" sz="2000" b="1" dirty="0" smtClean="0"/>
          </a:p>
          <a:p>
            <a:pPr marL="0" indent="0">
              <a:buNone/>
            </a:pPr>
            <a:r>
              <a:rPr kumimoji="1" lang="ja-JP" altLang="en-US" sz="2000" b="1" dirty="0"/>
              <a:t>　</a:t>
            </a:r>
            <a:r>
              <a:rPr kumimoji="1" lang="ja-JP" altLang="en-US" sz="2000" b="1" dirty="0" smtClean="0"/>
              <a:t>松山大学　　新井英夫理事長・学長　　　 先生</a:t>
            </a:r>
            <a:endParaRPr kumimoji="1" lang="en-US" altLang="ja-JP" sz="2000" b="1" dirty="0" smtClean="0"/>
          </a:p>
          <a:p>
            <a:pPr marL="0" indent="0">
              <a:buNone/>
            </a:pPr>
            <a:r>
              <a:rPr lang="ja-JP" altLang="en-US" sz="2000" b="1" dirty="0"/>
              <a:t>　</a:t>
            </a:r>
            <a:r>
              <a:rPr lang="ja-JP" altLang="en-US" sz="2000" b="1" dirty="0" smtClean="0"/>
              <a:t>温山会　　　</a:t>
            </a:r>
            <a:r>
              <a:rPr lang="en-US" altLang="ja-JP" sz="2000" b="1" dirty="0" smtClean="0"/>
              <a:t> </a:t>
            </a:r>
            <a:r>
              <a:rPr lang="ja-JP" altLang="en-US" sz="2000" b="1" dirty="0" smtClean="0"/>
              <a:t>今井俊朗　副会長　　　　　　　様</a:t>
            </a:r>
            <a:endParaRPr lang="en-US" altLang="ja-JP" sz="2000" b="1" dirty="0" smtClean="0"/>
          </a:p>
          <a:p>
            <a:pPr marL="0" indent="0">
              <a:buNone/>
            </a:pPr>
            <a:endParaRPr lang="en-US" altLang="ja-JP" sz="2000" b="1" dirty="0" smtClean="0"/>
          </a:p>
          <a:p>
            <a:pPr marL="0" indent="0">
              <a:buNone/>
            </a:pPr>
            <a:r>
              <a:rPr kumimoji="1" lang="ja-JP" altLang="en-US" sz="2000" b="1" dirty="0"/>
              <a:t>集合</a:t>
            </a:r>
            <a:r>
              <a:rPr kumimoji="1" lang="ja-JP" altLang="en-US" sz="2000" b="1" dirty="0" smtClean="0"/>
              <a:t>写真撮影</a:t>
            </a:r>
            <a:endParaRPr kumimoji="1" lang="ja-JP" altLang="en-US" sz="2000" b="1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5769735" y="1652051"/>
            <a:ext cx="5300729" cy="4524912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kumimoji="1" lang="en-US" altLang="ja-JP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kumimoji="1" lang="ja-JP" altLang="en-US" b="1" u="sng" dirty="0" smtClean="0">
                <a:solidFill>
                  <a:srgbClr val="00B0F0"/>
                </a:solidFill>
              </a:rPr>
              <a:t>懇親会プログラム</a:t>
            </a:r>
            <a:endParaRPr kumimoji="1" lang="en-US" altLang="ja-JP" b="1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kumimoji="1" lang="ja-JP" altLang="en-US" sz="2000" b="1" dirty="0" smtClean="0"/>
              <a:t>乾杯　　　　　　　　　　　　　　　　</a:t>
            </a:r>
            <a:r>
              <a:rPr kumimoji="1" lang="ja-JP" altLang="en-US" sz="1500" b="1" dirty="0" smtClean="0"/>
              <a:t>（原田副支部長）</a:t>
            </a:r>
            <a:endParaRPr kumimoji="1" lang="en-US" altLang="ja-JP" sz="1500" b="1" dirty="0" smtClean="0"/>
          </a:p>
          <a:p>
            <a:pPr marL="0" indent="0">
              <a:buNone/>
            </a:pPr>
            <a:r>
              <a:rPr lang="ja-JP" altLang="en-US" sz="2000" b="1" dirty="0" smtClean="0"/>
              <a:t>広告御礼　　　　　　　　　　　　　</a:t>
            </a:r>
            <a:r>
              <a:rPr lang="ja-JP" altLang="en-US" sz="1500" b="1" dirty="0" smtClean="0"/>
              <a:t>（實光委員長）</a:t>
            </a:r>
            <a:endParaRPr lang="en-US" altLang="ja-JP" sz="1500" b="1" dirty="0" smtClean="0"/>
          </a:p>
          <a:p>
            <a:pPr marL="0" indent="0">
              <a:buNone/>
            </a:pPr>
            <a:r>
              <a:rPr kumimoji="1" lang="ja-JP" altLang="en-US" sz="2000" b="1" dirty="0" smtClean="0"/>
              <a:t>傘寿の御祝　　　　　　　　　　</a:t>
            </a:r>
            <a:r>
              <a:rPr lang="ja-JP" altLang="en-US" sz="2000" b="1" dirty="0"/>
              <a:t>　</a:t>
            </a:r>
            <a:r>
              <a:rPr lang="en-US" altLang="ja-JP" sz="2000" b="1" dirty="0" smtClean="0"/>
              <a:t>  </a:t>
            </a:r>
            <a:r>
              <a:rPr lang="ja-JP" altLang="en-US" sz="1500" b="1" dirty="0" smtClean="0"/>
              <a:t>（三好支部長）</a:t>
            </a:r>
            <a:endParaRPr kumimoji="1" lang="en-US" altLang="ja-JP" sz="1500" b="1" dirty="0" smtClean="0"/>
          </a:p>
          <a:p>
            <a:pPr marL="0" indent="0">
              <a:buNone/>
            </a:pPr>
            <a:r>
              <a:rPr lang="ja-JP" altLang="en-US" sz="2000" b="1" dirty="0"/>
              <a:t>新入</a:t>
            </a:r>
            <a:r>
              <a:rPr lang="ja-JP" altLang="en-US" sz="2000" b="1" dirty="0" smtClean="0"/>
              <a:t>会員の紹介　　　　　　　 　 </a:t>
            </a:r>
            <a:r>
              <a:rPr lang="ja-JP" altLang="en-US" sz="1500" b="1" dirty="0" smtClean="0"/>
              <a:t>（三好支部長）</a:t>
            </a:r>
            <a:endParaRPr lang="en-US" altLang="ja-JP" sz="1500" b="1" dirty="0" smtClean="0"/>
          </a:p>
          <a:p>
            <a:pPr marL="0" indent="0">
              <a:buNone/>
            </a:pPr>
            <a:r>
              <a:rPr lang="ja-JP" altLang="en-US" sz="2000" b="1" dirty="0" smtClean="0"/>
              <a:t>他支部からのご挨拶</a:t>
            </a:r>
            <a:endParaRPr lang="en-US" altLang="ja-JP" sz="2000" b="1" dirty="0" smtClean="0"/>
          </a:p>
          <a:p>
            <a:pPr marL="0" indent="0">
              <a:buNone/>
            </a:pPr>
            <a:r>
              <a:rPr kumimoji="1" lang="ja-JP" altLang="en-US" sz="2000" b="1" dirty="0"/>
              <a:t>　</a:t>
            </a:r>
            <a:r>
              <a:rPr kumimoji="1" lang="ja-JP" altLang="en-US" sz="2000" b="1" dirty="0" smtClean="0"/>
              <a:t>　尾道支部　　　　　　　　　　　　勝島支部長　　 様</a:t>
            </a:r>
            <a:endParaRPr kumimoji="1" lang="en-US" altLang="ja-JP" sz="2000" b="1" dirty="0" smtClean="0"/>
          </a:p>
          <a:p>
            <a:pPr marL="0" indent="0">
              <a:buNone/>
            </a:pPr>
            <a:r>
              <a:rPr lang="ja-JP" altLang="en-US" sz="2000" b="1" dirty="0"/>
              <a:t>　</a:t>
            </a:r>
            <a:r>
              <a:rPr lang="ja-JP" altLang="en-US" sz="2000" b="1" dirty="0" smtClean="0"/>
              <a:t>　東海支部　　　　　　　　　　　　大畠副支部長　様</a:t>
            </a:r>
            <a:endParaRPr lang="en-US" altLang="ja-JP" sz="2000" b="1" dirty="0" smtClean="0"/>
          </a:p>
          <a:p>
            <a:pPr marL="0" indent="0">
              <a:buNone/>
            </a:pPr>
            <a:r>
              <a:rPr kumimoji="1" lang="ja-JP" altLang="en-US" sz="2000" b="1" dirty="0"/>
              <a:t>　</a:t>
            </a:r>
            <a:r>
              <a:rPr kumimoji="1" lang="ja-JP" altLang="en-US" sz="2000" b="1" dirty="0" smtClean="0"/>
              <a:t>　㈱フジ・リテイリング　　　　</a:t>
            </a:r>
            <a:r>
              <a:rPr lang="ja-JP" altLang="en-US" sz="2000" b="1" dirty="0"/>
              <a:t> </a:t>
            </a:r>
            <a:r>
              <a:rPr lang="ja-JP" altLang="en-US" sz="2000" b="1" dirty="0" smtClean="0"/>
              <a:t>    </a:t>
            </a:r>
            <a:r>
              <a:rPr kumimoji="1" lang="ja-JP" altLang="en-US" sz="2000" b="1" dirty="0" smtClean="0"/>
              <a:t>川村保夫　         様　</a:t>
            </a:r>
            <a:endParaRPr kumimoji="1" lang="en-US" altLang="ja-JP" sz="2000" b="1" dirty="0" smtClean="0"/>
          </a:p>
          <a:p>
            <a:pPr marL="0" indent="0">
              <a:buNone/>
            </a:pPr>
            <a:r>
              <a:rPr lang="ja-JP" altLang="en-US" sz="2000" b="1" dirty="0" smtClean="0"/>
              <a:t>じゃんけんゲーム                         </a:t>
            </a:r>
            <a:r>
              <a:rPr lang="ja-JP" altLang="en-US" sz="1500" b="1" dirty="0" smtClean="0"/>
              <a:t>（中村・兼本）</a:t>
            </a:r>
            <a:endParaRPr lang="en-US" altLang="ja-JP" sz="1500" b="1" dirty="0" smtClean="0"/>
          </a:p>
          <a:p>
            <a:pPr marL="0" indent="0">
              <a:buNone/>
            </a:pPr>
            <a:r>
              <a:rPr kumimoji="1" lang="ja-JP" altLang="en-US" sz="2000" b="1" dirty="0" smtClean="0"/>
              <a:t>校歌斉唱（松山大学・松山商科大学）</a:t>
            </a:r>
            <a:endParaRPr kumimoji="1" lang="en-US" altLang="ja-JP" sz="2000" b="1" dirty="0" smtClean="0"/>
          </a:p>
          <a:p>
            <a:pPr marL="0" indent="0">
              <a:buNone/>
            </a:pPr>
            <a:r>
              <a:rPr lang="ja-JP" altLang="en-US" sz="2000" b="1" dirty="0" smtClean="0"/>
              <a:t>中締め　　　　　　　　　　　　　　　</a:t>
            </a:r>
            <a:r>
              <a:rPr lang="ja-JP" altLang="en-US" sz="1500" b="1" dirty="0" smtClean="0"/>
              <a:t>（矢田理事）</a:t>
            </a:r>
            <a:endParaRPr lang="en-US" altLang="ja-JP" sz="1500" b="1" dirty="0" smtClean="0"/>
          </a:p>
          <a:p>
            <a:pPr marL="0" indent="0">
              <a:buNone/>
            </a:pPr>
            <a:endParaRPr kumimoji="1"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2325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神森　智　元学長 先生を偲んで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9723" y="2238939"/>
            <a:ext cx="2734984" cy="43513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3" y="2317402"/>
            <a:ext cx="6285521" cy="41944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08338" y="1407942"/>
            <a:ext cx="5731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第</a:t>
            </a:r>
            <a:r>
              <a:rPr kumimoji="1" lang="en-US" altLang="ja-JP" sz="2400" dirty="0" smtClean="0"/>
              <a:t>61</a:t>
            </a:r>
            <a:r>
              <a:rPr kumimoji="1" lang="ja-JP" altLang="en-US" sz="2400" dirty="0" smtClean="0"/>
              <a:t>回支部総会（</a:t>
            </a:r>
            <a:r>
              <a:rPr kumimoji="1" lang="en-US" altLang="ja-JP" sz="2400" dirty="0" smtClean="0"/>
              <a:t>2016</a:t>
            </a:r>
            <a:r>
              <a:rPr kumimoji="1" lang="ja-JP" altLang="en-US" sz="2400" dirty="0" smtClean="0"/>
              <a:t>）講演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　　　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「高商から松大の戦略」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45006" y="1407942"/>
            <a:ext cx="3464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62</a:t>
            </a:r>
            <a:r>
              <a:rPr kumimoji="1" lang="ja-JP" altLang="en-US" dirty="0" smtClean="0"/>
              <a:t>回支部総会（</a:t>
            </a:r>
            <a:r>
              <a:rPr kumimoji="1" lang="en-US" altLang="ja-JP" dirty="0" smtClean="0"/>
              <a:t>2017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ja-JP" altLang="en-US" sz="1200" dirty="0" smtClean="0"/>
              <a:t>ちょっと長めの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乾杯のご発声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941232" y="8793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令和</a:t>
            </a:r>
            <a:r>
              <a:rPr kumimoji="1" lang="en-US" altLang="ja-JP" sz="4000" dirty="0" smtClean="0"/>
              <a:t>2</a:t>
            </a:r>
            <a:r>
              <a:rPr kumimoji="1" lang="ja-JP" altLang="en-US" sz="4000" dirty="0" smtClean="0"/>
              <a:t>年度～</a:t>
            </a:r>
            <a:r>
              <a:rPr kumimoji="1" lang="en-US" altLang="ja-JP" sz="4000" dirty="0" smtClean="0"/>
              <a:t>4</a:t>
            </a:r>
            <a:r>
              <a:rPr kumimoji="1" lang="ja-JP" altLang="en-US" sz="4000" dirty="0" smtClean="0"/>
              <a:t>年度　広島支部活動</a:t>
            </a:r>
            <a:endParaRPr kumimoji="1" lang="ja-JP" altLang="en-US" sz="4000" dirty="0"/>
          </a:p>
        </p:txBody>
      </p:sp>
      <p:graphicFrame>
        <p:nvGraphicFramePr>
          <p:cNvPr id="3" name="コンテンツ プレースホルダー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985679"/>
              </p:ext>
            </p:extLst>
          </p:nvPr>
        </p:nvGraphicFramePr>
        <p:xfrm>
          <a:off x="825322" y="1254492"/>
          <a:ext cx="10515600" cy="532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28"/>
                <a:gridCol w="4404575"/>
                <a:gridCol w="1056067"/>
                <a:gridCol w="3471930"/>
              </a:tblGrid>
              <a:tr h="4152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期     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活動内容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場所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特記事項</a:t>
                      </a:r>
                      <a:endParaRPr kumimoji="1" lang="en-US" altLang="ja-JP" dirty="0" smtClean="0"/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80525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令和</a:t>
                      </a:r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年</a:t>
                      </a:r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会計監査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佐々木（真）理事、岩元監事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348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 6</a:t>
                      </a:r>
                      <a:r>
                        <a:rPr kumimoji="1" lang="ja-JP" altLang="en-US" dirty="0" smtClean="0"/>
                        <a:t>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「</a:t>
                      </a:r>
                      <a:r>
                        <a:rPr kumimoji="1" lang="ja-JP" altLang="en-US" sz="1400" dirty="0" smtClean="0"/>
                        <a:t>令和</a:t>
                      </a:r>
                      <a:r>
                        <a:rPr kumimoji="1" lang="en-US" altLang="ja-JP" sz="1400" dirty="0" smtClean="0"/>
                        <a:t>2</a:t>
                      </a:r>
                      <a:r>
                        <a:rPr kumimoji="1" lang="ja-JP" altLang="en-US" sz="1400" dirty="0" smtClean="0"/>
                        <a:t>年度温山会支部総会開催自粛のお願い」を受理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0927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 </a:t>
                      </a:r>
                      <a:r>
                        <a:rPr kumimoji="1" lang="ja-JP" altLang="en-US" dirty="0" smtClean="0"/>
                        <a:t>　　　　　　</a:t>
                      </a:r>
                      <a:r>
                        <a:rPr kumimoji="1" lang="en-US" altLang="ja-JP" dirty="0" smtClean="0"/>
                        <a:t>6</a:t>
                      </a:r>
                      <a:r>
                        <a:rPr kumimoji="1" lang="ja-JP" altLang="en-US" dirty="0" smtClean="0"/>
                        <a:t>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支部総会中止決定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理事会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中止連絡　支部役員留任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0927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令和</a:t>
                      </a:r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年</a:t>
                      </a:r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会計監査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佐々木（真）理事、岩元監事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0927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 8</a:t>
                      </a:r>
                      <a:r>
                        <a:rPr kumimoji="1" lang="ja-JP" altLang="en-US" dirty="0" smtClean="0"/>
                        <a:t>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支部総会中止決定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理事会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広島県緊急事態宣言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0719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  </a:t>
                      </a:r>
                      <a:r>
                        <a:rPr kumimoji="1" lang="ja-JP" altLang="en-US" dirty="0" smtClean="0"/>
                        <a:t>令和</a:t>
                      </a:r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年</a:t>
                      </a:r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「令和</a:t>
                      </a:r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年温山会支部総会開催について」　各支部決定に一任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0927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会計監査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佐々木（真）理事、岩元監事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0927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 </a:t>
                      </a:r>
                      <a:r>
                        <a:rPr kumimoji="1" lang="ja-JP" altLang="en-US" dirty="0" smtClean="0"/>
                        <a:t>　　　　　</a:t>
                      </a:r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支部総会中止を審議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理事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広島県　第</a:t>
                      </a:r>
                      <a:r>
                        <a:rPr kumimoji="1" lang="en-US" altLang="ja-JP" dirty="0" smtClean="0"/>
                        <a:t>6</a:t>
                      </a:r>
                      <a:r>
                        <a:rPr kumimoji="1" lang="ja-JP" altLang="en-US" dirty="0" smtClean="0"/>
                        <a:t>波下げ止まり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0927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 </a:t>
                      </a:r>
                      <a:r>
                        <a:rPr kumimoji="1" lang="ja-JP" altLang="en-US" dirty="0" smtClean="0"/>
                        <a:t>　　　　　</a:t>
                      </a:r>
                      <a:r>
                        <a:rPr kumimoji="1" lang="en-US" altLang="ja-JP" dirty="0" smtClean="0"/>
                        <a:t>7</a:t>
                      </a:r>
                      <a:r>
                        <a:rPr kumimoji="1" lang="ja-JP" altLang="en-US" dirty="0" smtClean="0"/>
                        <a:t>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令和</a:t>
                      </a:r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年度支部総会中止決定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理事会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支部役員留任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09273">
                <a:tc>
                  <a:txBody>
                    <a:bodyPr/>
                    <a:lstStyle/>
                    <a:p>
                      <a:pPr algn="r"/>
                      <a:r>
                        <a:rPr lang="ja-JP" altLang="en-US" dirty="0" smtClean="0"/>
                        <a:t>令和</a:t>
                      </a:r>
                      <a:r>
                        <a:rPr lang="en-US" altLang="ja-JP" dirty="0" smtClean="0"/>
                        <a:t>5</a:t>
                      </a:r>
                      <a:r>
                        <a:rPr lang="ja-JP" altLang="en-US" dirty="0" smtClean="0"/>
                        <a:t>年</a:t>
                      </a:r>
                      <a:r>
                        <a:rPr lang="en-US" altLang="ja-JP" dirty="0" smtClean="0"/>
                        <a:t>4</a:t>
                      </a:r>
                      <a:r>
                        <a:rPr lang="ja-JP" altLang="en-US" dirty="0" smtClean="0"/>
                        <a:t>月</a:t>
                      </a:r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会計監査</a:t>
                      </a:r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佐々木（真）理事、岩元監事</a:t>
                      </a:r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09273"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/>
                        <a:t>4</a:t>
                      </a:r>
                      <a:r>
                        <a:rPr lang="ja-JP" altLang="en-US" dirty="0" smtClean="0"/>
                        <a:t>月</a:t>
                      </a:r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本部理事会</a:t>
                      </a:r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松山</a:t>
                      </a:r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原田副支部長、沖田理事、三好</a:t>
                      </a:r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09273"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/>
                        <a:t>  5</a:t>
                      </a:r>
                      <a:r>
                        <a:rPr lang="ja-JP" altLang="en-US" dirty="0" smtClean="0"/>
                        <a:t>月</a:t>
                      </a:r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令和</a:t>
                      </a:r>
                      <a:r>
                        <a:rPr lang="en-US" altLang="ja-JP" dirty="0" smtClean="0"/>
                        <a:t>5</a:t>
                      </a:r>
                      <a:r>
                        <a:rPr lang="ja-JP" altLang="en-US" dirty="0" smtClean="0"/>
                        <a:t>年度支部総会開催を決定</a:t>
                      </a:r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理事会</a:t>
                      </a:r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広告・運営委員会</a:t>
                      </a:r>
                      <a:endParaRPr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8822028" y="412124"/>
            <a:ext cx="1854558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黄色部分は令和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年度活動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1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第</a:t>
            </a:r>
            <a:r>
              <a:rPr lang="en-US" altLang="ja-JP" sz="3600" dirty="0" smtClean="0"/>
              <a:t>1</a:t>
            </a:r>
            <a:r>
              <a:rPr lang="ja-JP" altLang="en-US" sz="3600" dirty="0" smtClean="0"/>
              <a:t>号議案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dirty="0" smtClean="0"/>
              <a:t>会計報告・監査報告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3200" u="sng" dirty="0" smtClean="0">
                <a:solidFill>
                  <a:srgbClr val="0070C0"/>
                </a:solidFill>
              </a:rPr>
              <a:t>平成</a:t>
            </a:r>
            <a:r>
              <a:rPr kumimoji="1" lang="en-US" altLang="ja-JP" sz="3200" u="sng" dirty="0" smtClean="0">
                <a:solidFill>
                  <a:srgbClr val="0070C0"/>
                </a:solidFill>
              </a:rPr>
              <a:t>31</a:t>
            </a:r>
            <a:r>
              <a:rPr kumimoji="1" lang="ja-JP" altLang="en-US" sz="3200" u="sng" dirty="0" smtClean="0">
                <a:solidFill>
                  <a:srgbClr val="0070C0"/>
                </a:solidFill>
              </a:rPr>
              <a:t>年・令和元年度～</a:t>
            </a:r>
            <a:r>
              <a:rPr kumimoji="1" lang="ja-JP" altLang="en-US" sz="3200" u="sng" dirty="0" smtClean="0">
                <a:solidFill>
                  <a:srgbClr val="0070C0"/>
                </a:solidFill>
              </a:rPr>
              <a:t>令和</a:t>
            </a:r>
            <a:r>
              <a:rPr lang="en-US" altLang="ja-JP" sz="3200" u="sng" dirty="0">
                <a:solidFill>
                  <a:srgbClr val="0070C0"/>
                </a:solidFill>
              </a:rPr>
              <a:t>4</a:t>
            </a:r>
            <a:r>
              <a:rPr kumimoji="1" lang="ja-JP" altLang="en-US" sz="3200" u="sng" dirty="0" smtClean="0">
                <a:solidFill>
                  <a:srgbClr val="0070C0"/>
                </a:solidFill>
              </a:rPr>
              <a:t>年</a:t>
            </a:r>
            <a:r>
              <a:rPr kumimoji="1" lang="ja-JP" altLang="en-US" sz="3200" u="sng" dirty="0" smtClean="0">
                <a:solidFill>
                  <a:srgbClr val="0070C0"/>
                </a:solidFill>
              </a:rPr>
              <a:t>年度</a:t>
            </a:r>
            <a:endParaRPr kumimoji="1" lang="en-US" altLang="ja-JP" sz="3200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（総会中止により、今回複数年度の</a:t>
            </a:r>
            <a:r>
              <a:rPr lang="ja-JP" altLang="en-US" sz="2400" dirty="0"/>
              <a:t>報告</a:t>
            </a:r>
            <a:r>
              <a:rPr lang="ja-JP" altLang="en-US" sz="2400" dirty="0" smtClean="0"/>
              <a:t>となります。）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会計報告　　　代行　菊池理事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　　本日佐々木会計担当理事が欠席のため、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菊池理事が代行して報告します。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監査報告　　　岩元　監事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63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49266"/>
            <a:ext cx="10707710" cy="1325563"/>
          </a:xfrm>
        </p:spPr>
        <p:txBody>
          <a:bodyPr/>
          <a:lstStyle/>
          <a:p>
            <a:r>
              <a:rPr lang="ja-JP" altLang="en-US" dirty="0" smtClean="0"/>
              <a:t>平成</a:t>
            </a:r>
            <a:r>
              <a:rPr lang="en-US" altLang="ja-JP" dirty="0" smtClean="0"/>
              <a:t>31</a:t>
            </a:r>
            <a:r>
              <a:rPr lang="ja-JP" altLang="en-US" dirty="0" smtClean="0"/>
              <a:t>年・令和元</a:t>
            </a:r>
            <a:r>
              <a:rPr kumimoji="1" lang="ja-JP" altLang="en-US" dirty="0" smtClean="0"/>
              <a:t>年度　広島支部会計報告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659965"/>
              </p:ext>
            </p:extLst>
          </p:nvPr>
        </p:nvGraphicFramePr>
        <p:xfrm>
          <a:off x="838200" y="2640169"/>
          <a:ext cx="105156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2902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収入の部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支出の部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前期繰越金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475,858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総会・懇親会費用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801,249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総会・懇親会会費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716,000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運営費（郵便・はがき）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118,972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本部からの強化費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150,000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事務費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26,400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懇親会費（本部・来賓他）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48,000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商品代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61,368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広告収入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110,000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他支部への祝儀代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30,000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預金利息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次期繰越金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461,871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収入合計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1,499,860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支出合計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1,499,860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030310" y="1790163"/>
            <a:ext cx="771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自　平成</a:t>
            </a:r>
            <a:r>
              <a:rPr kumimoji="1" lang="en-US" altLang="ja-JP" sz="2400" dirty="0" smtClean="0"/>
              <a:t>31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月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日　～　至　令和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月</a:t>
            </a:r>
            <a:r>
              <a:rPr kumimoji="1" lang="en-US" altLang="ja-JP" sz="2400" dirty="0" smtClean="0"/>
              <a:t>31</a:t>
            </a:r>
            <a:r>
              <a:rPr lang="ja-JP" altLang="en-US" sz="2400" dirty="0"/>
              <a:t>日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49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平成</a:t>
            </a:r>
            <a:r>
              <a:rPr lang="en-US" altLang="ja-JP" dirty="0" smtClean="0"/>
              <a:t>31</a:t>
            </a:r>
            <a:r>
              <a:rPr lang="ja-JP" altLang="en-US" dirty="0" smtClean="0"/>
              <a:t>年・令和元年度　監査報告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令和</a:t>
            </a:r>
            <a:r>
              <a:rPr lang="en-US" altLang="ja-JP" dirty="0" smtClean="0"/>
              <a:t>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4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日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sz="4000" dirty="0" smtClean="0"/>
              <a:t>適正に処理されている事を、確認致しました。</a:t>
            </a: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　　　監事　岩元征一　　印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3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令和</a:t>
            </a:r>
            <a:r>
              <a:rPr lang="en-US" altLang="ja-JP" dirty="0"/>
              <a:t>2</a:t>
            </a:r>
            <a:r>
              <a:rPr kumimoji="1" lang="ja-JP" altLang="en-US" dirty="0" smtClean="0"/>
              <a:t>年度　広島支部会計報告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498779"/>
              </p:ext>
            </p:extLst>
          </p:nvPr>
        </p:nvGraphicFramePr>
        <p:xfrm>
          <a:off x="838200" y="2649873"/>
          <a:ext cx="10515600" cy="344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収入の部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支出の部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前期繰越金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461,871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運営費（郵便・ハガキ）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52,757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本部からの補助金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50,000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事務費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660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預金利息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47740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次期繰越金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458,460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収入合計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511,877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支出合計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511,877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146220" y="1918952"/>
            <a:ext cx="806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自　令和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4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日　～　至　令和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31</a:t>
            </a:r>
            <a:r>
              <a:rPr lang="ja-JP" altLang="en-US" sz="2400" dirty="0" smtClean="0"/>
              <a:t>日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14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令和</a:t>
            </a:r>
            <a:r>
              <a:rPr lang="en-US" altLang="ja-JP" dirty="0"/>
              <a:t>2</a:t>
            </a:r>
            <a:r>
              <a:rPr kumimoji="1" lang="ja-JP" altLang="en-US" dirty="0" smtClean="0"/>
              <a:t>年度　監査報告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n-US" altLang="ja-JP" sz="2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600" dirty="0" smtClean="0">
                <a:solidFill>
                  <a:prstClr val="black"/>
                </a:solidFill>
              </a:rPr>
              <a:t>令和</a:t>
            </a:r>
            <a:r>
              <a:rPr lang="en-US" altLang="ja-JP" sz="2600" dirty="0" smtClean="0">
                <a:solidFill>
                  <a:prstClr val="black"/>
                </a:solidFill>
              </a:rPr>
              <a:t>3</a:t>
            </a:r>
            <a:r>
              <a:rPr lang="ja-JP" altLang="en-US" sz="2600" dirty="0" smtClean="0">
                <a:solidFill>
                  <a:prstClr val="black"/>
                </a:solidFill>
              </a:rPr>
              <a:t>年</a:t>
            </a:r>
            <a:r>
              <a:rPr lang="en-US" altLang="ja-JP" sz="2600" dirty="0">
                <a:solidFill>
                  <a:prstClr val="black"/>
                </a:solidFill>
              </a:rPr>
              <a:t>4</a:t>
            </a:r>
            <a:r>
              <a:rPr lang="ja-JP" altLang="en-US" sz="2600" dirty="0">
                <a:solidFill>
                  <a:prstClr val="black"/>
                </a:solidFill>
              </a:rPr>
              <a:t>月</a:t>
            </a:r>
            <a:r>
              <a:rPr lang="en-US" altLang="ja-JP" sz="2600" dirty="0" smtClean="0">
                <a:solidFill>
                  <a:prstClr val="black"/>
                </a:solidFill>
              </a:rPr>
              <a:t>17</a:t>
            </a:r>
            <a:r>
              <a:rPr lang="ja-JP" altLang="en-US" sz="2600" dirty="0" smtClean="0">
                <a:solidFill>
                  <a:prstClr val="black"/>
                </a:solidFill>
              </a:rPr>
              <a:t>日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600" dirty="0">
              <a:solidFill>
                <a:prstClr val="black"/>
              </a:solidFill>
            </a:endParaRPr>
          </a:p>
          <a:p>
            <a:pPr lvl="0"/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ja-JP" altLang="en-US" sz="3700" dirty="0">
                <a:solidFill>
                  <a:prstClr val="black"/>
                </a:solidFill>
              </a:rPr>
              <a:t>適正に処理されている事を、確認致しました。</a:t>
            </a:r>
            <a:endParaRPr lang="en-US" altLang="ja-JP" sz="37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600" dirty="0">
                <a:solidFill>
                  <a:prstClr val="black"/>
                </a:solidFill>
              </a:rPr>
              <a:t>　　　　　　　　　　　　　　監事　岩元征一　　印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600" dirty="0">
                <a:solidFill>
                  <a:prstClr val="black"/>
                </a:solidFill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6754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524</Words>
  <Application>Microsoft Office PowerPoint</Application>
  <PresentationFormat>ワイド画面</PresentationFormat>
  <Paragraphs>244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Office テーマ</vt:lpstr>
      <vt:lpstr>松山大学温山会 第65回広島支部総会・懇親会 「つなぐ広島支部」</vt:lpstr>
      <vt:lpstr>第65回広島支部総会・懇親会</vt:lpstr>
      <vt:lpstr>神森　智　元学長 先生を偲んで</vt:lpstr>
      <vt:lpstr>令和2年度～4年度　広島支部活動</vt:lpstr>
      <vt:lpstr>第1号議案 会計報告・監査報告</vt:lpstr>
      <vt:lpstr>平成31年・令和元年度　広島支部会計報告 </vt:lpstr>
      <vt:lpstr>平成31年・令和元年度　監査報告</vt:lpstr>
      <vt:lpstr> 令和2年度　広島支部会計報告 </vt:lpstr>
      <vt:lpstr> 令和2年度　監査報告 </vt:lpstr>
      <vt:lpstr> 令和3年度　広島支部会計報告 </vt:lpstr>
      <vt:lpstr> 令和3年度　監査報告 </vt:lpstr>
      <vt:lpstr>令和4年度　広島支部会計報告</vt:lpstr>
      <vt:lpstr>令和4年度　監査</vt:lpstr>
      <vt:lpstr>第81回　広島支部ゴルフコンペのお知らせ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松山大学温山会 第64回広島支部総会・懇親会 つなぐ広島支部</dc:title>
  <dc:creator>三好 修仁</dc:creator>
  <cp:lastModifiedBy>三好 修仁</cp:lastModifiedBy>
  <cp:revision>100</cp:revision>
  <cp:lastPrinted>2023-09-06T02:57:25Z</cp:lastPrinted>
  <dcterms:created xsi:type="dcterms:W3CDTF">2019-07-15T09:28:42Z</dcterms:created>
  <dcterms:modified xsi:type="dcterms:W3CDTF">2023-09-07T02:55:20Z</dcterms:modified>
</cp:coreProperties>
</file>